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  <p15:guide id="11" orient="horz" pos="169">
          <p15:clr>
            <a:srgbClr val="A4A3A4"/>
          </p15:clr>
        </p15:guide>
        <p15:guide id="12" orient="horz" pos="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9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30"/>
    <p:restoredTop sz="78292" autoAdjust="0"/>
  </p:normalViewPr>
  <p:slideViewPr>
    <p:cSldViewPr snapToObjects="1" showGuides="1">
      <p:cViewPr varScale="1">
        <p:scale>
          <a:sx n="114" d="100"/>
          <a:sy n="114" d="100"/>
        </p:scale>
        <p:origin x="2034" y="102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  <p:guide orient="horz" pos="169"/>
        <p:guide orient="horz" pos="84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11DC0-4170-4CD2-A0E9-07E1F236BC85}" type="datetimeFigureOut">
              <a:rPr lang="fr-FR" smtClean="0"/>
              <a:t>24/02/2025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91B90-1CD6-46AB-829A-9D43FA3F04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980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24/02/2025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851670"/>
            <a:ext cx="9144000" cy="2932730"/>
          </a:xfrm>
          <a:prstGeom prst="rect">
            <a:avLst/>
          </a:prstGeom>
          <a:blipFill dpi="0" rotWithShape="0">
            <a:blip r:embed="rId2">
              <a:alphaModFix amt="35000"/>
            </a:blip>
            <a:srcRect/>
            <a:tile tx="0" ty="0" sx="80000" sy="80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000" b="1" cap="all" baseline="0"/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2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D7698221-35EF-134F-B87A-568DECC70F29}" type="datetime1">
              <a:rPr lang="fr-FR" cap="all" smtClean="0"/>
              <a:pPr/>
              <a:t>24/02/2025</a:t>
            </a:fld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2C15A68-270F-47D8-B6BF-D8A6071EAB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52000" y="252000"/>
            <a:ext cx="1440000" cy="144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D96B2F5-DFED-4472-9F18-719622DECF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72" y="351600"/>
            <a:ext cx="1140030" cy="114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6A4A60EE-9D13-3442-9796-E718C6343EC1}" type="datetime1">
              <a:rPr lang="fr-FR" cap="all" smtClean="0"/>
              <a:pPr/>
              <a:t>24/02/2025</a:t>
            </a:fld>
            <a:endParaRPr lang="fr-FR" cap="all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07654"/>
            <a:ext cx="8424334" cy="2880320"/>
          </a:xfrm>
        </p:spPr>
        <p:txBody>
          <a:bodyPr/>
          <a:lstStyle>
            <a:lvl1pPr marL="265113" indent="-173038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cxnSp>
        <p:nvCxnSpPr>
          <p:cNvPr id="12" name="Connecteur droit 11"/>
          <p:cNvCxnSpPr>
            <a:cxnSpLocks/>
          </p:cNvCxnSpPr>
          <p:nvPr userDrawn="1"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05E0B2C6-D554-4652-B0D9-FD94C1C2B8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8000" y="108000"/>
            <a:ext cx="540000" cy="540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08CEF1C-1905-4F91-9960-FB05CC6784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180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9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563638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251C71F6-E0A6-1740-B64F-38F332886BAF}" type="datetime1">
              <a:rPr lang="fr-FR" cap="all" smtClean="0"/>
              <a:pPr/>
              <a:t>24/02/2025</a:t>
            </a:fld>
            <a:endParaRPr lang="fr-FR" cap="all" dirty="0"/>
          </a:p>
        </p:txBody>
      </p:sp>
      <p:cxnSp>
        <p:nvCxnSpPr>
          <p:cNvPr id="13" name="Connecteur droit 12"/>
          <p:cNvCxnSpPr>
            <a:cxnSpLocks/>
          </p:cNvCxnSpPr>
          <p:nvPr userDrawn="1"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117E446E-29A1-4024-AF4E-BF337DE485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8000" y="108000"/>
            <a:ext cx="540000" cy="54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EBD0FD2-ADA5-4740-9860-4766D3F02E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180000"/>
            <a:ext cx="360000" cy="36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48F462-C27C-4B2F-99B2-4BE0A992F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13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0" y="1707654"/>
            <a:ext cx="8424863" cy="2952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703" y="478350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B858D49A-5A7A-574D-A0ED-52B5C1EFA876}" type="datetime1">
              <a:rPr lang="fr-FR" cap="all" smtClean="0"/>
              <a:pPr/>
              <a:t>24/02/2025</a:t>
            </a:fld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35859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14" r:id="rId2"/>
    <p:sldLayoutId id="2147483815" r:id="rId3"/>
  </p:sldLayoutIdLst>
  <p:hf hdr="0"/>
  <p:txStyles>
    <p:titleStyle>
      <a:lvl1pPr marL="14288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1450" indent="-1714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887D0A-14AD-48D3-9793-16FAFCB118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fr-FR" dirty="0"/>
              <a:t>Présentation</a:t>
            </a:r>
          </a:p>
          <a:p>
            <a:pPr algn="ctr"/>
            <a:r>
              <a:rPr lang="fr-FR" dirty="0"/>
              <a:t>Portail club SSI</a:t>
            </a:r>
          </a:p>
          <a:p>
            <a:pPr algn="ctr"/>
            <a:r>
              <a:rPr lang="fr-FR" dirty="0"/>
              <a:t>ADS &amp; SILENE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0A74A6-8F8A-453A-A4FF-A68EA4B228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7698221-35EF-134F-B87A-568DECC70F29}" type="datetime1">
              <a:rPr lang="fr-FR" cap="all" smtClean="0"/>
              <a:pPr/>
              <a:t>24/02/2025</a:t>
            </a:fld>
            <a:endParaRPr lang="fr-FR" cap="al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D9B98-1015-4CAE-ACBB-4D4CB5C68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7051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8750BD-91DD-538D-A12F-D56060EA3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3BAC9F-8D4F-B9C6-B552-FD2EEC83B0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24/02/2025</a:t>
            </a:fld>
            <a:endParaRPr lang="fr-FR" cap="al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466D5-495D-5DDA-EB20-0BD4A2EE25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E73E843-E926-A904-2257-401368061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Portail Club SSI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F5B0C1-33EA-0578-B74F-EA2689C75F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850" y="1707654"/>
            <a:ext cx="3780098" cy="2880320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L’ANSSI met à disposition des entreprises du secteur de la défense son portail club SSI</a:t>
            </a:r>
          </a:p>
          <a:p>
            <a:endParaRPr lang="fr-FR" dirty="0"/>
          </a:p>
          <a:p>
            <a:r>
              <a:rPr lang="fr-FR" dirty="0"/>
              <a:t>L’inscription nécessite une adresse e-mail valide et un numéro de téléphone mobile</a:t>
            </a:r>
          </a:p>
          <a:p>
            <a:endParaRPr lang="fr-FR" dirty="0"/>
          </a:p>
          <a:p>
            <a:r>
              <a:rPr lang="fr-FR" dirty="0"/>
              <a:t>Une fois l’inscription validée, possibilité d’inscrire un collègue via la page organisation</a:t>
            </a:r>
          </a:p>
          <a:p>
            <a:endParaRPr lang="fr-FR" dirty="0"/>
          </a:p>
          <a:p>
            <a:r>
              <a:rPr lang="fr-FR" dirty="0"/>
              <a:t>Une FAQ a été mise en place et contient de nombreux éléments</a:t>
            </a:r>
          </a:p>
          <a:p>
            <a:endParaRPr lang="fr-FR" dirty="0"/>
          </a:p>
          <a:p>
            <a:r>
              <a:rPr lang="fr-FR" dirty="0"/>
              <a:t>Ce portail permet d’utiliser des services d’audits automatisés et de contacter l’agence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A66214-2F13-0584-0B3D-DBBC52F89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491630"/>
            <a:ext cx="4587225" cy="31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28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5E107C-3DCA-AD33-68F3-C6563691C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D8BCC8-6C0F-8D87-B14D-95245D9CBB4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24/02/2025</a:t>
            </a:fld>
            <a:endParaRPr lang="fr-FR" cap="al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86453DD-6D67-4C79-78F3-4D5CD3D03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Service ADS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F654B3-E10C-5122-0B87-24BE68DC4C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850" y="1311609"/>
            <a:ext cx="3564074" cy="3486021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Permet de réaliser une évaluation du niveau de sécurité de l’annuaire Active Directory (AD), actif le plus critique du système d’information gérant l’authentification, les permissions et les droits d’accès</a:t>
            </a:r>
          </a:p>
          <a:p>
            <a:endParaRPr lang="fr-FR" dirty="0"/>
          </a:p>
          <a:p>
            <a:r>
              <a:rPr lang="fr-FR" dirty="0"/>
              <a:t>Nécessite de télécharger l’outil ORADAD depuis le portail, de l’exécuter depuis un ordinateur de la forêt AD puis de téléverser le relevé (.</a:t>
            </a:r>
            <a:r>
              <a:rPr lang="fr-FR" dirty="0" err="1"/>
              <a:t>mla</a:t>
            </a:r>
            <a:r>
              <a:rPr lang="fr-FR" dirty="0"/>
              <a:t>) sur le portail</a:t>
            </a:r>
          </a:p>
          <a:p>
            <a:endParaRPr lang="fr-FR" dirty="0"/>
          </a:p>
          <a:p>
            <a:r>
              <a:rPr lang="fr-FR" dirty="0"/>
              <a:t>Le rapport est disponible quelques heures après le téléversement du relevé</a:t>
            </a:r>
          </a:p>
          <a:p>
            <a:endParaRPr lang="fr-FR" dirty="0"/>
          </a:p>
          <a:p>
            <a:r>
              <a:rPr lang="fr-FR" dirty="0"/>
              <a:t>Les points à corriger en priorité sont mis en avant </a:t>
            </a:r>
            <a:r>
              <a:rPr lang="fr-FR"/>
              <a:t>et regroupés </a:t>
            </a:r>
            <a:r>
              <a:rPr lang="fr-FR" dirty="0"/>
              <a:t>par niveau. Chaque point à corriger possède une recommandation associée</a:t>
            </a:r>
          </a:p>
          <a:p>
            <a:endParaRPr lang="fr-FR" dirty="0"/>
          </a:p>
          <a:p>
            <a:r>
              <a:rPr lang="fr-FR" dirty="0"/>
              <a:t>Il est conseillé d’utiliser à une fréquence mensuelle le service ADS</a:t>
            </a:r>
          </a:p>
          <a:p>
            <a:endParaRPr lang="fr-FR" dirty="0"/>
          </a:p>
          <a:p>
            <a:r>
              <a:rPr lang="fr-FR" dirty="0"/>
              <a:t>Le rapport contient une section FAQ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2D0655-8C47-A8CE-73EB-748D67488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924" y="1773580"/>
            <a:ext cx="5248792" cy="234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8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6D3260-8E0D-868B-BA60-C3620E4DE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B370E6-A801-4186-2513-B81A20492FC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24/02/2025</a:t>
            </a:fld>
            <a:endParaRPr lang="fr-FR" cap="al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F37008B-176F-40A6-E801-FDC8D2C5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Service SILENE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E1BAF1-25F7-920D-0143-0DB1323B4F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850" y="1563638"/>
            <a:ext cx="4140138" cy="3358816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Permet d’identifier et de suivre la surface d’attaque exposée sur Internet par mon organisation</a:t>
            </a:r>
          </a:p>
          <a:p>
            <a:endParaRPr lang="fr-FR" dirty="0"/>
          </a:p>
          <a:p>
            <a:r>
              <a:rPr lang="fr-FR" dirty="0"/>
              <a:t>Sur la page SILENE du portail Club SSI, les adresses IP publiques et les noms de domaine de mon organisation doivent y être déclarés</a:t>
            </a:r>
          </a:p>
          <a:p>
            <a:endParaRPr lang="fr-FR" dirty="0"/>
          </a:p>
          <a:p>
            <a:r>
              <a:rPr lang="fr-FR" dirty="0"/>
              <a:t>Chaque mois, un rapport est envoyé automatiquement sur mon exposition sur Internet via le portail club SSI</a:t>
            </a:r>
          </a:p>
          <a:p>
            <a:endParaRPr lang="fr-FR" dirty="0"/>
          </a:p>
          <a:p>
            <a:r>
              <a:rPr lang="fr-FR" dirty="0"/>
              <a:t>Donne des indicateurs et des clés de décision pour réduire cette surface d’attaque</a:t>
            </a:r>
          </a:p>
          <a:p>
            <a:endParaRPr lang="fr-FR" dirty="0"/>
          </a:p>
          <a:p>
            <a:r>
              <a:rPr lang="fr-FR" dirty="0"/>
              <a:t>Le rapport contient une section FAQ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E0D509-1DF8-9196-026C-8CD412B0C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691" y="338419"/>
            <a:ext cx="4572000" cy="20634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57D9E3-FD01-2D30-D780-D00F56DD7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671" y="2441958"/>
            <a:ext cx="431804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EA5803-D834-A97A-9E26-F2DDBE27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F591E7-911F-4954-9389-C3D46A6D66E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24/02/2025</a:t>
            </a:fld>
            <a:endParaRPr lang="fr-FR" cap="al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E305E6-13CB-780D-DE6B-62C42272D7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1A6B60-0445-D002-7AD8-D80568881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Bénéfices pour mon organisation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CF7268-8A4C-EA2B-79E7-47BDE26BA2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849" y="1707654"/>
            <a:ext cx="8424863" cy="2880320"/>
          </a:xfrm>
        </p:spPr>
        <p:txBody>
          <a:bodyPr>
            <a:normAutofit/>
          </a:bodyPr>
          <a:lstStyle/>
          <a:p>
            <a:r>
              <a:rPr lang="fr-FR" dirty="0"/>
              <a:t>Visibilité et suivi du niveau de sécurité de mes systèmes d’information NP/DR/DR-SF</a:t>
            </a:r>
          </a:p>
          <a:p>
            <a:endParaRPr lang="fr-FR" dirty="0"/>
          </a:p>
          <a:p>
            <a:r>
              <a:rPr lang="fr-FR" dirty="0"/>
              <a:t>Permet de mesurer l’imminence ou la probabilité d’une cyberattaque</a:t>
            </a:r>
          </a:p>
          <a:p>
            <a:endParaRPr lang="fr-FR" dirty="0"/>
          </a:p>
          <a:p>
            <a:r>
              <a:rPr lang="fr-FR" dirty="0"/>
              <a:t>Permet de valoriser le travail effectué par les équipes informatiques, la progression d’un relevé sur l’autre est prise en compte</a:t>
            </a:r>
          </a:p>
          <a:p>
            <a:endParaRPr lang="fr-FR" dirty="0"/>
          </a:p>
          <a:p>
            <a:r>
              <a:rPr lang="fr-FR" dirty="0"/>
              <a:t>Possibilité d’échanger avec l’agence pour l’application des recommandations</a:t>
            </a:r>
          </a:p>
          <a:p>
            <a:endParaRPr lang="fr-FR" dirty="0"/>
          </a:p>
          <a:p>
            <a:r>
              <a:rPr lang="fr-FR" dirty="0"/>
              <a:t>Bénéficie des alertes personnalisées de l’agence en cas de vulnérabilité pouvant impacter mes systèmes à court terme</a:t>
            </a:r>
          </a:p>
        </p:txBody>
      </p:sp>
    </p:spTree>
    <p:extLst>
      <p:ext uri="{BB962C8B-B14F-4D97-AF65-F5344CB8AC3E}">
        <p14:creationId xmlns:p14="http://schemas.microsoft.com/office/powerpoint/2010/main" val="291259488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OPE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5" id="{CCAA3B1F-37AD-D142-9B00-F2952BC71F32}" vid="{8780E14E-37A2-0148-9F40-6587BA01BE6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5136</TotalTime>
  <Words>351</Words>
  <Application>Microsoft Office PowerPoint</Application>
  <PresentationFormat>On-screen Show (16:9)</PresentationFormat>
  <Paragraphs>57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TEMPLATE_OPERATEURS</vt:lpstr>
      <vt:lpstr>PowerPoint Presentation</vt:lpstr>
      <vt:lpstr>Portail Club SSI</vt:lpstr>
      <vt:lpstr>Service ADS</vt:lpstr>
      <vt:lpstr>Service SILENE</vt:lpstr>
      <vt:lpstr>Bénéfices pour mon organisation</vt:lpstr>
    </vt:vector>
  </TitlesOfParts>
  <Manager>Client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admin</dc:creator>
  <cp:lastModifiedBy>Bertrand Fournier (GREEN)</cp:lastModifiedBy>
  <cp:revision>160</cp:revision>
  <dcterms:created xsi:type="dcterms:W3CDTF">2020-08-04T12:18:42Z</dcterms:created>
  <dcterms:modified xsi:type="dcterms:W3CDTF">2025-02-24T12:58:41Z</dcterms:modified>
</cp:coreProperties>
</file>